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9" r:id="rId4"/>
    <p:sldId id="292" r:id="rId5"/>
    <p:sldId id="293" r:id="rId6"/>
    <p:sldId id="294" r:id="rId7"/>
    <p:sldId id="295" r:id="rId8"/>
    <p:sldId id="289" r:id="rId9"/>
    <p:sldId id="258" r:id="rId10"/>
    <p:sldId id="276" r:id="rId11"/>
    <p:sldId id="284" r:id="rId12"/>
    <p:sldId id="302" r:id="rId13"/>
    <p:sldId id="285" r:id="rId14"/>
    <p:sldId id="273" r:id="rId15"/>
    <p:sldId id="286" r:id="rId16"/>
    <p:sldId id="272" r:id="rId17"/>
    <p:sldId id="287" r:id="rId18"/>
    <p:sldId id="277" r:id="rId19"/>
    <p:sldId id="280" r:id="rId20"/>
    <p:sldId id="279" r:id="rId21"/>
    <p:sldId id="290" r:id="rId22"/>
    <p:sldId id="291" r:id="rId23"/>
    <p:sldId id="305" r:id="rId24"/>
    <p:sldId id="275" r:id="rId25"/>
    <p:sldId id="30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990000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4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5B27F-D5B6-4302-B769-69A9BB4C2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4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58B4-41E0-4920-97F5-A6AF3C79D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25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990C-40FE-452C-85EA-E6B1D7213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9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5591-60B4-47D5-A87F-583EA97EF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3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75957-CB27-404A-B05B-D8CB1FC43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1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2286-0EDB-4C63-BE82-B4E261A6B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2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8772-842E-4A22-BDB0-1B208299E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7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298DB-0E4E-4663-9323-4A0118B1A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0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F19B-AA2D-4765-A461-44DC2831D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0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3E4B5-E936-4A2B-9A02-09F930D77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7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E49A-7C58-4DB0-98B2-67CA5F147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8D6A-F3A9-49B3-8D1D-85E898CBE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4ABF-141E-48A5-8F61-33C641E62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1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3D6E9E-338B-4783-B408-A192497C6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571472" y="714356"/>
            <a:ext cx="7929618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 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Основы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религиозных культур и светской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этики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endParaRPr lang="ru-RU" sz="40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00438"/>
            <a:ext cx="571504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  <a:t>Курс состоит из 6 модулей: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214438"/>
            <a:ext cx="8501063" cy="4424362"/>
          </a:xfrm>
        </p:spPr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Основы  православной культуры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Основы  исламской культуры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Основы  буддийской культуры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Основы  иудейской  культуры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Основы мировых религиозных</a:t>
            </a:r>
          </a:p>
          <a:p>
            <a:pPr marL="514350" indent="-514350" algn="just"/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культур</a:t>
            </a:r>
          </a:p>
          <a:p>
            <a:pPr marL="514350" indent="-514350" algn="just"/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6. Основы светской этики</a:t>
            </a:r>
          </a:p>
          <a:p>
            <a:pPr marL="514350" indent="-514350" algn="just"/>
            <a:endParaRPr lang="ru-RU" altLang="zh-CN" sz="3000" dirty="0" smtClean="0">
              <a:solidFill>
                <a:srgbClr val="99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Основы</a:t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культурологического подхода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Курс направлен на формирование культурологической компетентности учащихся;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отсутствие позиции </a:t>
            </a:r>
            <a:r>
              <a:rPr lang="ru-RU" sz="2800" b="1" dirty="0" err="1" smtClean="0">
                <a:solidFill>
                  <a:schemeClr val="accent2"/>
                </a:solidFill>
              </a:rPr>
              <a:t>катехизации</a:t>
            </a:r>
            <a:r>
              <a:rPr lang="ru-RU" sz="2800" b="1" dirty="0" smtClean="0">
                <a:solidFill>
                  <a:schemeClr val="accent2"/>
                </a:solidFill>
              </a:rPr>
              <a:t> (</a:t>
            </a:r>
            <a:r>
              <a:rPr lang="ru-RU" sz="2800" b="1" dirty="0" err="1" smtClean="0">
                <a:solidFill>
                  <a:schemeClr val="accent2"/>
                </a:solidFill>
              </a:rPr>
              <a:t>индоктринации</a:t>
            </a:r>
            <a:r>
              <a:rPr lang="ru-RU" sz="2800" b="1" dirty="0" smtClean="0">
                <a:solidFill>
                  <a:schemeClr val="accent2"/>
                </a:solidFill>
              </a:rPr>
              <a:t>);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отсутствие доминирующих позиций какой-либо религиозно–культурной традиции перед другими;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воспитательный характер;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минимизация конфликтных факторов.</a:t>
            </a:r>
          </a:p>
          <a:p>
            <a:pPr eaLnBrk="1" hangingPunct="1">
              <a:buFontTx/>
              <a:buChar char="-"/>
            </a:pPr>
            <a:endParaRPr lang="ru-RU" sz="24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-"/>
            </a:pPr>
            <a:endParaRPr lang="ru-RU" sz="24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-"/>
            </a:pPr>
            <a:endParaRPr lang="ru-RU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785794"/>
            <a:ext cx="8096273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642918"/>
            <a:ext cx="8072494" cy="1571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Из речи президента: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15016"/>
            <a:ext cx="8072494" cy="1142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основы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85860"/>
            <a:ext cx="9001156" cy="484030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Введение. Духовные ценности и нравственные идеалы в жизни человека и общества. Россия  - наша Родина.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выбранного модуля.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 3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Духовные традиции многонационального народа России. Любовь и уважение к Отечеству. Патриотизм многонационального 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многоконфес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сионального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Блоки 1 и 3 –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совместного изучения всеми учащимися класса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500098" y="214290"/>
            <a:ext cx="9501254" cy="1571648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99"/>
                </a:solidFill>
                <a:latin typeface="Georgia" pitchFamily="18" charset="0"/>
              </a:rPr>
              <a:t>Модуль </a:t>
            </a:r>
            <a:br>
              <a:rPr lang="ru-RU" sz="4000" b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000099"/>
                </a:solidFill>
                <a:latin typeface="Georgia" pitchFamily="18" charset="0"/>
              </a:rPr>
              <a:t>«Основы светской этики»</a:t>
            </a:r>
          </a:p>
        </p:txBody>
      </p:sp>
      <p:pic>
        <p:nvPicPr>
          <p:cNvPr id="8195" name="Рисунок 8" descr="4-5095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857364"/>
            <a:ext cx="3338513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9"/>
          <p:cNvSpPr txBox="1">
            <a:spLocks noChangeArrowheads="1"/>
          </p:cNvSpPr>
          <p:nvPr/>
        </p:nvSpPr>
        <p:spPr bwMode="auto">
          <a:xfrm>
            <a:off x="214313" y="1785926"/>
            <a:ext cx="514350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Gautami" pitchFamily="2" charset="0"/>
              </a:rPr>
              <a:t>Учебник знакомит  учащихся с основами светской этики . Что такое добро и зло, добродетель и порок, альтруизм и эгоизм? Что значит быть моральным? Учащиеся узнают о том, что такое настоящий друг, честь и достоинство, стыд и совесть, этикет и о многом другом. Светская этика даст знания, которые помогут учащимся самостоятельно совершать моральные поступки, а значит, сделать свою жизнь и жизнь других людей лучше.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zh-CN" sz="2400" b="1" dirty="0" smtClean="0">
                <a:solidFill>
                  <a:schemeClr val="accent2"/>
                </a:solidFill>
              </a:rPr>
              <a:t>Тематическое  планирование  курса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zh-CN" sz="2400" b="1" dirty="0" smtClean="0">
                <a:solidFill>
                  <a:schemeClr val="accent2"/>
                </a:solidFill>
              </a:rPr>
              <a:t>«Основы светской этики»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zh-CN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400" b="1" dirty="0" smtClean="0">
                <a:ea typeface="宋体" charset="-122"/>
              </a:rPr>
              <a:t>II.</a:t>
            </a:r>
            <a:r>
              <a:rPr lang="ru-RU" altLang="zh-CN" sz="2400" b="1" dirty="0" smtClean="0"/>
              <a:t>Основы светской этики   – 28  ч.</a:t>
            </a:r>
            <a:endParaRPr lang="ru-RU" altLang="zh-CN" sz="24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zh-CN" sz="2400" dirty="0" smtClean="0"/>
              <a:t>Добро и зло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zh-CN" sz="2400" dirty="0" smtClean="0"/>
              <a:t>Добродетели и пороки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altLang="zh-CN" sz="2400" dirty="0" smtClean="0"/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zh-CN" sz="2400" dirty="0" smtClean="0"/>
              <a:t>Богатырь и рыцарь как нравственные идеалы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zh-CN" sz="2400" dirty="0" smtClean="0"/>
              <a:t>Джентльмен и леди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altLang="zh-CN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ru-RU" altLang="zh-CN" sz="2400" dirty="0" smtClean="0"/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ЦЕЛЬ:  </a:t>
            </a:r>
            <a:r>
              <a:rPr lang="ru-RU" sz="2400" dirty="0" smtClean="0">
                <a:latin typeface="Georgia" pitchFamily="18" charset="0"/>
              </a:rPr>
              <a:t>… мотивация </a:t>
            </a:r>
            <a:r>
              <a:rPr lang="ru-RU" sz="2400" b="1" dirty="0" smtClean="0">
                <a:latin typeface="Georgia" pitchFamily="18" charset="0"/>
              </a:rPr>
              <a:t>к осознанному нравственному поведению</a:t>
            </a:r>
            <a:r>
              <a:rPr lang="ru-RU" sz="2400" dirty="0" smtClean="0">
                <a:latin typeface="Georgia" pitchFamily="18" charset="0"/>
              </a:rPr>
              <a:t>, основанному на знании и уважении </a:t>
            </a:r>
            <a:r>
              <a:rPr lang="ru-RU" sz="2400" b="1" dirty="0" smtClean="0">
                <a:latin typeface="Georgia" pitchFamily="18" charset="0"/>
              </a:rPr>
              <a:t>культурных и религиозных традиций многонационального народа России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– 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в данном курсе не достигается</a:t>
            </a:r>
            <a:endParaRPr lang="ru-RU" altLang="zh-CN" sz="24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928663" y="428625"/>
            <a:ext cx="70723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Модуль «Основы </a:t>
            </a:r>
            <a:r>
              <a:rPr lang="ru-RU" sz="4000" b="1" dirty="0">
                <a:solidFill>
                  <a:srgbClr val="002060"/>
                </a:solidFill>
                <a:latin typeface="Georgia" pitchFamily="18" charset="0"/>
              </a:rPr>
              <a:t>мировых религиозных 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культур»</a:t>
            </a:r>
            <a:endParaRPr lang="ru-RU" sz="4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14282" y="2143116"/>
            <a:ext cx="528641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Georgia" pitchFamily="18" charset="0"/>
              </a:rPr>
              <a:t>Учебник знакомит с вопросами возникновения и истории важнейших религий мира, с их взаимоотношением с культурой и этикой, воздействием на искусство, ролью в жизни людей</a:t>
            </a:r>
            <a:r>
              <a:rPr lang="ru-RU" sz="2400" b="1" dirty="0"/>
              <a:t>. </a:t>
            </a:r>
          </a:p>
        </p:txBody>
      </p:sp>
      <p:pic>
        <p:nvPicPr>
          <p:cNvPr id="10244" name="Рисунок 5" descr="oblozhka10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500306"/>
            <a:ext cx="3036887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643063" y="214313"/>
            <a:ext cx="6357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00FF"/>
                </a:solidFill>
                <a:latin typeface="Georgia" pitchFamily="18" charset="0"/>
              </a:rPr>
              <a:t>Основы мировых религиозных культур.</a:t>
            </a:r>
          </a:p>
          <a:p>
            <a:pPr algn="ctr" eaLnBrk="1" hangingPunct="1"/>
            <a:r>
              <a:rPr lang="ru-RU" sz="2000" b="1">
                <a:solidFill>
                  <a:srgbClr val="0000FF"/>
                </a:solidFill>
                <a:latin typeface="Georgia" pitchFamily="18" charset="0"/>
              </a:rPr>
              <a:t>Тематическое планирование</a:t>
            </a:r>
            <a:r>
              <a:rPr lang="ru-RU" b="1">
                <a:solidFill>
                  <a:srgbClr val="0000FF"/>
                </a:solidFill>
                <a:latin typeface="Georgia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643936" cy="4625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439"/>
                <a:gridCol w="5467105"/>
                <a:gridCol w="2216392"/>
              </a:tblGrid>
              <a:tr h="6633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№ урока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Тема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Количество часов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</a:tr>
              <a:tr h="57915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5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Возникновение религий. Древнейшие верования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</a:tr>
              <a:tr h="57915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6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Возникновение религий. Религии мира и их основатели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</a:tr>
              <a:tr h="57915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7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Священные книги религий мира: Веды,  Авеста, Трипитака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</a:tr>
              <a:tr h="155456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8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Священные книги религий мира: Тора,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Библия, Коран</a:t>
                      </a:r>
                    </a:p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Материал очень сложен для учащихся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4-х классов. Информационная перегрузка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</a:p>
                    <a:p>
                      <a:endParaRPr lang="ru-RU" sz="1600" b="1" dirty="0" smtClean="0">
                        <a:latin typeface="Georgia" pitchFamily="18" charset="0"/>
                      </a:endParaRPr>
                    </a:p>
                    <a:p>
                      <a:endParaRPr lang="ru-RU" sz="1600" b="1" dirty="0" smtClean="0">
                        <a:latin typeface="Georgia" pitchFamily="18" charset="0"/>
                      </a:endParaRPr>
                    </a:p>
                    <a:p>
                      <a:endParaRPr lang="ru-RU" sz="1600" b="1" dirty="0" smtClean="0">
                        <a:latin typeface="Georgia" pitchFamily="18" charset="0"/>
                      </a:endParaRPr>
                    </a:p>
                    <a:p>
                      <a:endParaRPr lang="ru-RU" sz="1600" b="1" dirty="0" smtClean="0">
                        <a:latin typeface="Georgia" pitchFamily="18" charset="0"/>
                      </a:endParaRPr>
                    </a:p>
                    <a:p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23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Религиозные ритуалы. Обычаи и обряды. 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</a:tr>
              <a:tr h="33529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24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Религиозные</a:t>
                      </a:r>
                      <a:r>
                        <a:rPr lang="ru-RU" sz="1600" b="1" baseline="0" dirty="0" smtClean="0">
                          <a:latin typeface="Georgia" pitchFamily="18" charset="0"/>
                        </a:rPr>
                        <a:t> ритуалы в искусстве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91439" marR="91439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357686" y="1214438"/>
            <a:ext cx="454342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Учебник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«Основы православной культуры»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разработан дьяконом А. Кураевым по благословению Святейшего патриарха Московского и Всея Руси Кирилла </a:t>
            </a:r>
          </a:p>
        </p:txBody>
      </p:sp>
      <p:pic>
        <p:nvPicPr>
          <p:cNvPr id="4" name="Рисунок 3" descr="ad9f8b68e79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3125" r="8333" b="13541"/>
          <a:stretch>
            <a:fillRect/>
          </a:stretch>
        </p:blipFill>
        <p:spPr bwMode="auto">
          <a:xfrm>
            <a:off x="642910" y="1285860"/>
            <a:ext cx="32988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1857375"/>
            <a:ext cx="8429625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«учусь добру»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«учусь быть культурным»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«учусь дружить»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«учусь уважать других»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«учусь честности, справедливости»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«помогать людям»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«быть внимательным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милосердным»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«уважать родителей и старших»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«стараться не совершать плохих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поступков», «понимать других,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 быть эгоистом»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«учусь любви и терпению»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35824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Ответы детей на вопрос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«Чему вы учитесь на уроках</a:t>
            </a: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?»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0002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500313"/>
            <a:ext cx="27860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6261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Миссия взрослых людей по отношению к ребенку состоит в том,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чтобы через культуру, образование поднимать ребенка к духовным знаниям,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взращивать в нем духовные помыслы и дать ему способ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спасения себя в этом мире и мира вокруг себя.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Николай Рерих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4000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Результаты  мониторинга  первого  этапа  апробации курса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142984"/>
            <a:ext cx="835824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Детям больше всего запомнилось: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5" y="1857375"/>
            <a:ext cx="85725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Темы «Праздники», «Пасха», «Христос и Его крест», «Икона», «Храм»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Беседы о добре и зле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Заповеди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Рассказы 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святых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Беседы 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сострадании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милосердии</a:t>
            </a:r>
          </a:p>
        </p:txBody>
      </p:sp>
      <p:pic>
        <p:nvPicPr>
          <p:cNvPr id="8" name="Рисунок 7" descr="2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1" t="12697"/>
          <a:stretch>
            <a:fillRect/>
          </a:stretch>
        </p:blipFill>
        <p:spPr bwMode="auto">
          <a:xfrm>
            <a:off x="3500430" y="3500438"/>
            <a:ext cx="45720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p217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9"/>
          <a:stretch>
            <a:fillRect/>
          </a:stretch>
        </p:blipFill>
        <p:spPr bwMode="auto">
          <a:xfrm rot="-565038">
            <a:off x="6448768" y="3081349"/>
            <a:ext cx="39433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002060"/>
                </a:solidFill>
              </a:rPr>
              <a:t>Основы буддийской культуры 4 класс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5143536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Автор</a:t>
            </a:r>
            <a:r>
              <a:rPr lang="ru-RU" sz="1600" b="1" dirty="0" smtClean="0"/>
              <a:t>:</a:t>
            </a:r>
            <a:r>
              <a:rPr lang="ru-RU" sz="1600" dirty="0" smtClean="0"/>
              <a:t> В.Л. </a:t>
            </a:r>
            <a:r>
              <a:rPr lang="ru-RU" sz="1600" dirty="0" err="1" smtClean="0"/>
              <a:t>Чимитдоржиев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Учебник входит в состав </a:t>
            </a:r>
            <a:r>
              <a:rPr lang="ru-RU" sz="1600" dirty="0" err="1" smtClean="0"/>
              <a:t>завершеннойпредметной</a:t>
            </a:r>
            <a:r>
              <a:rPr lang="ru-RU" sz="1600" dirty="0" smtClean="0"/>
              <a:t> линии «Основы религиозных культур и светской этики». Он разработан в соответствии с требованиями Федерального государственного образовательного стандарта начального общего образования и Концепцией духовно-нравственного развития и воспитания личности гражданина России.</a:t>
            </a:r>
          </a:p>
          <a:p>
            <a:r>
              <a:rPr lang="ru-RU" sz="1600" dirty="0" smtClean="0"/>
              <a:t>Учебник в доступной для учащихся 4 класса форме знакомит с основами буддийской культуры: её основателем, буддийским учением, нравственными ценностями, священными книгами, ритуалами, святынями, праздниками, искусством.</a:t>
            </a:r>
          </a:p>
          <a:p>
            <a:r>
              <a:rPr lang="ru-RU" sz="1600" dirty="0" smtClean="0"/>
              <a:t>Состав УМК «Основы религиозных культур и светской этики. Основы буддийской культуры. 4 класс». </a:t>
            </a:r>
            <a:r>
              <a:rPr lang="ru-RU" sz="1600" dirty="0" err="1" smtClean="0"/>
              <a:t>Чимитдоржиев</a:t>
            </a:r>
            <a:r>
              <a:rPr lang="ru-RU" sz="1600" dirty="0" smtClean="0"/>
              <a:t> В. Л.</a:t>
            </a:r>
          </a:p>
          <a:p>
            <a:r>
              <a:rPr lang="ru-RU" sz="1600" dirty="0" smtClean="0"/>
              <a:t>Учебник</a:t>
            </a:r>
          </a:p>
          <a:p>
            <a:r>
              <a:rPr lang="ru-RU" sz="1600" dirty="0" smtClean="0"/>
              <a:t>Основы религиозных культур и светской этики. Основы буддийской культуры. Методическое пособие. 4 класс. / Емельянова Т. В.</a:t>
            </a:r>
          </a:p>
          <a:p>
            <a:r>
              <a:rPr lang="ru-RU" sz="1600" dirty="0" smtClean="0"/>
              <a:t>Электронное приложение к учебнику на CD</a:t>
            </a:r>
          </a:p>
          <a:p>
            <a:r>
              <a:rPr lang="ru-RU" sz="1600" dirty="0" smtClean="0"/>
              <a:t>Книга для учителя под ред. Тишкова В. А., Шапошниковой Т. Д.</a:t>
            </a:r>
          </a:p>
          <a:p>
            <a:r>
              <a:rPr lang="ru-RU" sz="1600" dirty="0" smtClean="0"/>
              <a:t>Книга для родителей / Данилюк А. 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sz="1200" b="1" dirty="0" smtClean="0"/>
              <a:t>Содержание:</a:t>
            </a:r>
            <a:r>
              <a:rPr lang="ru-RU" sz="1200" dirty="0" smtClean="0"/>
              <a:t> </a:t>
            </a:r>
            <a:r>
              <a:rPr lang="ru-RU" sz="1200" b="1" dirty="0" smtClean="0"/>
              <a:t>Урок 1 Россия — наша Родина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2 Культура и религия. Введение в буддийскую духовную традицию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Уроки 3-4 Будда и его учение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Уроки 5-6 Буддийский священный канон «</a:t>
            </a:r>
            <a:r>
              <a:rPr lang="ru-RU" sz="1200" b="1" dirty="0" err="1" smtClean="0"/>
              <a:t>Трипитака</a:t>
            </a:r>
            <a:r>
              <a:rPr lang="ru-RU" sz="1200" b="1" dirty="0" smtClean="0"/>
              <a:t>»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Уроки 7-8 Буддийская картина мира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9 Добро и зло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10 Принцип ненасилия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11 Любовь к человеку и ценность жизни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12 Сострадание и милосердие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13 Отношение к природе</a:t>
            </a:r>
            <a:endParaRPr lang="ru-RU" sz="1200" dirty="0" smtClean="0"/>
          </a:p>
          <a:p>
            <a:r>
              <a:rPr lang="ru-RU" sz="1200" b="1" dirty="0" smtClean="0"/>
              <a:t>Урок 14 Буддийские учители </a:t>
            </a:r>
            <a:endParaRPr lang="ru-RU" sz="1200" dirty="0" smtClean="0"/>
          </a:p>
          <a:p>
            <a:r>
              <a:rPr lang="ru-RU" sz="1200" b="1" dirty="0" smtClean="0"/>
              <a:t>Урок 15 Семья в буддийской культуре и её ценности</a:t>
            </a:r>
            <a:endParaRPr lang="ru-RU" sz="1200" dirty="0" smtClean="0"/>
          </a:p>
          <a:p>
            <a:r>
              <a:rPr lang="ru-RU" sz="1200" b="1" dirty="0" smtClean="0"/>
              <a:t>Урок 16 Творческие работы учащихся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17 Обобщающий урок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18 Буддизм в России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19 Путь духовного совершенствования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Уроки 20-21 Буддийское учение о добродетелях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22 Буддийские символы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23 Буддийские ритуалы и обряды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24 Буддийские святыни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25 Буддийские священные сооружения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26 Буддийский храм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27 Буддийский календарь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28 Буддийские праздники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29 Искусство в буддийской культуре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Урок 30 Любовь и уважение к Отечеству</a:t>
            </a:r>
            <a:endParaRPr lang="ru-RU" sz="1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00438"/>
            <a:ext cx="2143140" cy="282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3034217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143272" cy="41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188913"/>
            <a:ext cx="857250" cy="785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Прямоугольник 8"/>
          <p:cNvSpPr>
            <a:spLocks noChangeArrowheads="1"/>
          </p:cNvSpPr>
          <p:nvPr/>
        </p:nvSpPr>
        <p:spPr bwMode="auto">
          <a:xfrm>
            <a:off x="428625" y="20716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4" name="Прямоугольник 9"/>
          <p:cNvSpPr>
            <a:spLocks noChangeArrowheads="1"/>
          </p:cNvSpPr>
          <p:nvPr/>
        </p:nvSpPr>
        <p:spPr bwMode="auto">
          <a:xfrm>
            <a:off x="581025" y="22240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" name="Рисунок 10" descr="p217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071546"/>
            <a:ext cx="6143625" cy="644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85786" y="3643314"/>
            <a:ext cx="76254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</a:rPr>
              <a:t>Выбор за Вами,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</a:rPr>
              <a:t>Уважаемые родители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  <a:t>Курс состоит из 6 модулей: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214438"/>
            <a:ext cx="8501063" cy="4424362"/>
          </a:xfrm>
        </p:spPr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Основы  православной культуры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Основы  исламской культуры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Основы  буддийской культуры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Основы  иудейской  культуры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Основы мировых религиозных</a:t>
            </a:r>
          </a:p>
          <a:p>
            <a:pPr marL="514350" indent="-514350" algn="just"/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культур</a:t>
            </a:r>
          </a:p>
          <a:p>
            <a:pPr marL="514350" indent="-514350" algn="just"/>
            <a:r>
              <a:rPr lang="ru-RU" altLang="zh-CN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6. Основы светской этики</a:t>
            </a:r>
          </a:p>
          <a:p>
            <a:pPr marL="514350" indent="-514350" algn="just"/>
            <a:endParaRPr lang="ru-RU" altLang="zh-CN" sz="3000" dirty="0" smtClean="0">
              <a:solidFill>
                <a:srgbClr val="99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60" cy="605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2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838205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58246" cy="62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16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8229600" cy="190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71942"/>
            <a:ext cx="1857388" cy="24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214554"/>
            <a:ext cx="1495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000372"/>
            <a:ext cx="14954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786190"/>
            <a:ext cx="14954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572008"/>
            <a:ext cx="14859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7625" y="4914900"/>
            <a:ext cx="14763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85729"/>
            <a:ext cx="8129615" cy="157163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Цель комплексного учебного курса </a:t>
            </a:r>
            <a:r>
              <a:rPr lang="ru-RU" b="1" dirty="0" err="1" smtClean="0">
                <a:solidFill>
                  <a:srgbClr val="0000FF"/>
                </a:solidFill>
                <a:latin typeface="Georgia" pitchFamily="18" charset="0"/>
              </a:rPr>
              <a:t>ОРКиСЭ</a:t>
            </a:r>
            <a:endParaRPr lang="ru-RU" b="1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2133600"/>
            <a:ext cx="8532844" cy="3887788"/>
          </a:xfrm>
        </p:spPr>
        <p:txBody>
          <a:bodyPr/>
          <a:lstStyle/>
          <a:p>
            <a:pPr algn="just" eaLnBrk="1" hangingPunct="1"/>
            <a:r>
              <a:rPr lang="ru-RU" sz="3000" b="1" dirty="0" smtClean="0">
                <a:latin typeface="Georgia" pitchFamily="18" charset="0"/>
              </a:rPr>
              <a:t>     Формирование у младшего подростка   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945</Words>
  <Application>Microsoft Office PowerPoint</Application>
  <PresentationFormat>Экран (4:3)</PresentationFormat>
  <Paragraphs>151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宋体</vt:lpstr>
      <vt:lpstr>Arial</vt:lpstr>
      <vt:lpstr>Gautami</vt:lpstr>
      <vt:lpstr>Georgia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комплексного учебного курса ОРКиСЭ</vt:lpstr>
      <vt:lpstr>Курс состоит из 6 модулей:</vt:lpstr>
      <vt:lpstr> Основы культурологического подхода:</vt:lpstr>
      <vt:lpstr>Презентация PowerPoint</vt:lpstr>
      <vt:lpstr>Методические основы</vt:lpstr>
      <vt:lpstr>Модуль  «Основы светской этики»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 мониторинга  первого  этапа  апробации курса </vt:lpstr>
      <vt:lpstr> Основы буддийской культуры 4 класс </vt:lpstr>
      <vt:lpstr>Презентация PowerPoint</vt:lpstr>
      <vt:lpstr>Презентация PowerPoint</vt:lpstr>
      <vt:lpstr>Презентация PowerPoint</vt:lpstr>
      <vt:lpstr>Курс состоит из 6 модулей: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user</cp:lastModifiedBy>
  <cp:revision>48</cp:revision>
  <dcterms:created xsi:type="dcterms:W3CDTF">2010-09-02T18:21:14Z</dcterms:created>
  <dcterms:modified xsi:type="dcterms:W3CDTF">2018-04-11T08:20:54Z</dcterms:modified>
</cp:coreProperties>
</file>